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5" r:id="rId19"/>
    <p:sldId id="276" r:id="rId20"/>
    <p:sldId id="278" r:id="rId21"/>
    <p:sldId id="277" r:id="rId22"/>
    <p:sldId id="272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15221-9D78-40D8-9D0D-838F23A1FA2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2DBC0-EC53-4CF1-8D96-B7F2FCB67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51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2DBC0-EC53-4CF1-8D96-B7F2FCB6700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61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72BF6-8751-401F-B851-8905B3F1A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7ECDE-9F3A-46E3-A970-F241E8418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318AC-CEDE-438E-96CD-3A9530F6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A381-3509-4F46-A24C-A11CEA00577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1983D-91AB-41F6-B2EA-15AA22F94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CBD53-0720-464F-AEC1-CF7AC6ED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D400-9C32-4961-815E-9575F5A1B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29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5E0F1-5990-4BB3-B693-FE6ED523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B97B2C-F170-4DA4-99F4-28F76C8FA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D7074-DCCC-4C61-8734-4C754AD0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A381-3509-4F46-A24C-A11CEA00577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53FB2-92CA-4B90-9A76-FDF25BF9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0DB91-4365-4F79-BA44-0A1950DA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D400-9C32-4961-815E-9575F5A1B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05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BEA091-246E-4DA8-A2A0-38AFF29B4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EBEAC-CE94-4863-AFA7-102C35514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50ACB-AED8-423F-B766-F83CDDE3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A381-3509-4F46-A24C-A11CEA00577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858A9-18C1-4321-A2BD-C53C1BD3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BEE63-934B-4544-8155-37DCACC6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D400-9C32-4961-815E-9575F5A1B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72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EB94F-432E-4DDD-9FDC-15ECABD3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54207-A77E-492C-8552-19F3A5E06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505F0-BF29-43B0-B6B4-A05883FD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A381-3509-4F46-A24C-A11CEA00577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A2AD8-B894-49D5-AA75-FE9E86FC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38FC3-24C7-469D-8599-558CF99F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D400-9C32-4961-815E-9575F5A1B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21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CC10-F809-4D4F-BFB0-55BA575F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EBEDB-1035-404B-A08F-76A1124CC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A725B-2F60-4CE4-9F9E-E659B799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A381-3509-4F46-A24C-A11CEA00577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F3647-3EEB-47D9-83CB-A2117949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28710-38CA-434F-BE3E-93438F05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D400-9C32-4961-815E-9575F5A1B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1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D96AC-09C0-45E9-B242-6D3684D6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C160C-61E3-417D-886F-7639C76E1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C213A-DB4D-4E96-ADF6-D5FBBE53D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3CCF4-5A87-4F90-8933-3714CF9F0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A381-3509-4F46-A24C-A11CEA00577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C57B0-28A5-45B6-B3A0-03E020A8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64E65-D9D9-4CF2-B3C8-713D6ACA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D400-9C32-4961-815E-9575F5A1B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3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77761-47F2-4B3E-BEF5-C35CF4B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A6CC6-190E-482A-97F8-DC5ABFBA2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88349-D677-46E7-9C2F-C13E000F5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2F6B6-C7DF-4C1D-B581-35DB2FF67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0FC13-3DEE-4B53-B8D6-13862B260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4F1B07-57FE-4006-AB39-A87DC136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A381-3509-4F46-A24C-A11CEA00577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1FF44B-3688-4A69-BFD3-F7D4E05D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20412-E360-499D-ABE8-1468A9BA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D400-9C32-4961-815E-9575F5A1B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76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52C4-0E55-49A9-A528-BE27A0C3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517F3-D175-4EF0-943B-9D461391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A381-3509-4F46-A24C-A11CEA00577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D1127-43BD-4448-B690-C08C9ECE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B83F4-B383-4D50-8335-9D118B22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D400-9C32-4961-815E-9575F5A1B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6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0F960-72AD-49B6-97B1-04B897E1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A381-3509-4F46-A24C-A11CEA00577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99B5A-8FCB-4C40-90A5-B1A5E54B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A82FD-A31F-482F-BE20-026FEC39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D400-9C32-4961-815E-9575F5A1B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3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32CED-69F3-4CAC-9460-01F99805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9D4B6-F8C0-4DFA-8273-06B2C6309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4B4C9-793B-41A6-8FA5-664A8389C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6D971-0AAE-48D0-B643-BB41693F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A381-3509-4F46-A24C-A11CEA00577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9D2B5-E11F-4BB6-A448-F08DB4710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67C49-248C-4F5F-94BF-E93C026B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D400-9C32-4961-815E-9575F5A1B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01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276E1-9F06-4DFD-B90C-E385BD66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4EB524-1990-4194-80FE-00FFDDB5E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A7EB0-1B4E-48C1-B19B-815227974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FF835-C53C-4C76-A6F6-2772D116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A381-3509-4F46-A24C-A11CEA00577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4FE99-EE9C-4ED5-AF40-FBD651C9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EEFCD-A9E1-425D-A8C8-90A133DD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D400-9C32-4961-815E-9575F5A1B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73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9E3EE-3DEB-4DCB-8252-38F5D365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27E21-A131-437C-B451-FA6837EA6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FEA96-AD96-4797-B5CE-30C0F782C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A381-3509-4F46-A24C-A11CEA00577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BF0FB-3FCB-4381-8278-7D0853FB5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5D6E2-53D9-432C-8FDE-2E725C9B1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D400-9C32-4961-815E-9575F5A1B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85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gla.ac.uk/myglasgow/leads/stude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.ac.uk/myglasgow/disability/" TargetMode="External"/><Relationship Id="rId2" Type="http://schemas.openxmlformats.org/officeDocument/2006/relationships/hyperlink" Target="https://www.gla.ac.uk/myglasgow/counsell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hyperlink" Target="https://www.gla.ac.uk/schools/psychology/staff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eb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eric.ed.gov/fulltext/ED505660.pdf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1234/osf.io/sd7u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play.google.com/store/apps/details?id=com.crossnibble.attendancetrackerforstudents&amp;hl=e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8456B1-C2C9-4E5D-857B-BDF7C6B48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604" y="1053042"/>
            <a:ext cx="4458424" cy="3068357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FFFF"/>
                </a:solidFill>
              </a:rPr>
              <a:t>Psych 1A: How to study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70A9F27-BC2B-44A4-90F0-1D3924017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604" y="4292070"/>
            <a:ext cx="4458424" cy="1512888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74ABE8"/>
                </a:solidFill>
              </a:rPr>
              <a:t>Dr. Emily Nordmann (she/her)</a:t>
            </a:r>
          </a:p>
          <a:p>
            <a:pPr algn="l"/>
            <a:r>
              <a:rPr lang="en-GB" dirty="0">
                <a:solidFill>
                  <a:srgbClr val="74ABE8"/>
                </a:solidFill>
              </a:rPr>
              <a:t>Emily.Nordmann@glasgow.ac.uk</a:t>
            </a:r>
          </a:p>
          <a:p>
            <a:pPr algn="l"/>
            <a:r>
              <a:rPr lang="en-GB" dirty="0">
                <a:solidFill>
                  <a:srgbClr val="74ABE8"/>
                </a:solidFill>
              </a:rPr>
              <a:t>@emilynordmann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29380B-7471-4E2F-A888-13EA4A3E1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229" y="1223179"/>
            <a:ext cx="5390093" cy="98264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39BC2B4-A973-4CA0-BD32-7984AD190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03" y="3750733"/>
            <a:ext cx="4968545" cy="27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CDE54-52A9-40CF-8A64-260ADB32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lectures: take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C1A14-1A98-4BCB-897B-9D39C295D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Some evidence that taking notes by hand is better than using a laptop</a:t>
            </a:r>
          </a:p>
          <a:p>
            <a:pPr lvl="1"/>
            <a:r>
              <a:rPr lang="en-GB" dirty="0"/>
              <a:t>Linked to deep processing and summarisation process</a:t>
            </a:r>
          </a:p>
          <a:p>
            <a:pPr lvl="1"/>
            <a:r>
              <a:rPr lang="en-GB" dirty="0"/>
              <a:t>Mueller &amp; Oppenheimer (2014)</a:t>
            </a:r>
          </a:p>
          <a:p>
            <a:pPr lvl="1"/>
            <a:endParaRPr lang="en-GB" dirty="0"/>
          </a:p>
          <a:p>
            <a:r>
              <a:rPr lang="en-GB" dirty="0"/>
              <a:t>But better evidence that the real problem is distraction (and not just for the person on the laptop)</a:t>
            </a:r>
          </a:p>
          <a:p>
            <a:pPr lvl="1"/>
            <a:r>
              <a:rPr lang="en-GB" dirty="0"/>
              <a:t>Sana et al. (2011)</a:t>
            </a:r>
          </a:p>
          <a:p>
            <a:pPr lvl="1"/>
            <a:r>
              <a:rPr lang="en-GB" dirty="0"/>
              <a:t>Patterson &amp; Patterson (2017)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C3CBD-D39E-4206-86E9-497CF199D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92" y="1981200"/>
            <a:ext cx="5071191" cy="3685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F7838C-F8F5-48CB-906F-2B4D083E1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169" y="710604"/>
            <a:ext cx="3543206" cy="6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8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A5C2-C882-4BCC-8167-052DC723A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lectures: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111D4-BDED-4751-8C61-104D73F9F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77891" cy="4351338"/>
          </a:xfrm>
        </p:spPr>
        <p:txBody>
          <a:bodyPr/>
          <a:lstStyle/>
          <a:p>
            <a:r>
              <a:rPr lang="en-GB" dirty="0"/>
              <a:t>If you use a laptop consider taking handwritten notes </a:t>
            </a:r>
          </a:p>
          <a:p>
            <a:r>
              <a:rPr lang="en-GB" dirty="0"/>
              <a:t>Install an app that blocks access to social media etc. and switch it on during lectures</a:t>
            </a:r>
          </a:p>
          <a:p>
            <a:pPr lvl="1"/>
            <a:r>
              <a:rPr lang="en-GB" dirty="0"/>
              <a:t>You can also get one for your phone – search for Social Media Blockers (I use Cold Turkey)</a:t>
            </a:r>
          </a:p>
          <a:p>
            <a:pPr lvl="1"/>
            <a:r>
              <a:rPr lang="en-GB" dirty="0"/>
              <a:t>Be considerate of others around you, you are not the centre of the universe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B04B1-F914-423E-A06F-2B590B359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59" y="2064764"/>
            <a:ext cx="3754149" cy="3873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1FCD3-BD32-44AF-BA0D-A2F0F3D75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169" y="710604"/>
            <a:ext cx="3543206" cy="6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24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CD8A0-6F0E-435D-A9E7-27F9EEBB5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lectures: review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26ADA-E727-4B01-A993-45A01A361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Make sure your notes will make sense to you when you’re revising</a:t>
            </a:r>
          </a:p>
          <a:p>
            <a:r>
              <a:rPr lang="en-GB" dirty="0"/>
              <a:t>Do any further or recommended reading and add information to your notes</a:t>
            </a:r>
          </a:p>
          <a:p>
            <a:r>
              <a:rPr lang="en-GB" dirty="0"/>
              <a:t>Use the lecture recordings to revisit bits of the lecture you didn’t understand</a:t>
            </a:r>
          </a:p>
          <a:p>
            <a:r>
              <a:rPr lang="en-GB" dirty="0"/>
              <a:t>Use the Cornell system to test yourself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40A8D3-B7F6-4A7A-9380-49BB6176E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6" y="1841038"/>
            <a:ext cx="5367915" cy="3797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8004C3-14C3-4EA2-BF4A-E4091EA90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169" y="710604"/>
            <a:ext cx="3543206" cy="6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3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0E8F-4E58-471B-BF94-3330A679F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lectures: catch-up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A9611-A292-4104-AA63-0012AA450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42509" cy="435133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You can binge-watch Stranger Things, you can’t binge watch Psych 1A (and hope to learn anything).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DC293-232E-402B-9185-9C2AB1A74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43" y="1733086"/>
            <a:ext cx="6413175" cy="4536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808F8-63B7-4F21-9807-85D6EC3C2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169" y="710604"/>
            <a:ext cx="3543206" cy="6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05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1882F-3BE1-476C-B82A-5E5F84C8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vs. re-reading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95256-405D-454A-96B8-F12BF04B9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4055" cy="4351338"/>
          </a:xfrm>
        </p:spPr>
        <p:txBody>
          <a:bodyPr>
            <a:normAutofit/>
          </a:bodyPr>
          <a:lstStyle/>
          <a:p>
            <a:r>
              <a:rPr lang="en-GB" dirty="0"/>
              <a:t>Massed versus spaced reading</a:t>
            </a:r>
          </a:p>
          <a:p>
            <a:pPr lvl="1"/>
            <a:r>
              <a:rPr lang="en-GB" dirty="0"/>
              <a:t>Spaced outperforms massed with moderate lags and delayed tests</a:t>
            </a:r>
          </a:p>
          <a:p>
            <a:pPr lvl="1"/>
            <a:r>
              <a:rPr lang="en-GB" dirty="0"/>
              <a:t>Dunlosky et al. (2013)</a:t>
            </a:r>
          </a:p>
          <a:p>
            <a:pPr lvl="1"/>
            <a:endParaRPr lang="en-GB" dirty="0"/>
          </a:p>
          <a:p>
            <a:r>
              <a:rPr lang="en-GB" dirty="0"/>
              <a:t>Read each text once, twice if you need to revise specific sections and then </a:t>
            </a:r>
            <a:r>
              <a:rPr lang="en-GB" b="1" dirty="0"/>
              <a:t>do something more effective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975AE-103D-4B1B-B4BA-579CE9825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09" y="1345208"/>
            <a:ext cx="4680191" cy="4845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312227-E407-4C41-88CB-236FFCF92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169" y="710604"/>
            <a:ext cx="3543206" cy="6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04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ABE3-C961-47FF-90A3-2AE6009E4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Highlighting &amp; underlining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E4F9E-69FB-420A-9F25-B60CB564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9073" cy="4351338"/>
          </a:xfrm>
        </p:spPr>
        <p:txBody>
          <a:bodyPr>
            <a:normAutofit/>
          </a:bodyPr>
          <a:lstStyle/>
          <a:p>
            <a:r>
              <a:rPr lang="en-GB" dirty="0"/>
              <a:t>Inverse relationship between amount of text highlighted and performance</a:t>
            </a:r>
          </a:p>
          <a:p>
            <a:pPr lvl="1"/>
            <a:r>
              <a:rPr lang="en-GB" dirty="0"/>
              <a:t>Dunlosky et al. (2013)</a:t>
            </a:r>
          </a:p>
          <a:p>
            <a:pPr lvl="1"/>
            <a:endParaRPr lang="en-GB" dirty="0"/>
          </a:p>
          <a:p>
            <a:r>
              <a:rPr lang="en-GB" dirty="0"/>
              <a:t>Stick to the M&amp;M rule: highlight </a:t>
            </a:r>
            <a:r>
              <a:rPr lang="en-GB" b="1" dirty="0"/>
              <a:t>meaningfully</a:t>
            </a:r>
            <a:r>
              <a:rPr lang="en-GB" dirty="0"/>
              <a:t> and </a:t>
            </a:r>
            <a:r>
              <a:rPr lang="en-GB" b="1" dirty="0"/>
              <a:t>minimally</a:t>
            </a:r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323D99-4A42-48F8-A28F-239B6EA37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169" y="710604"/>
            <a:ext cx="3543206" cy="634604"/>
          </a:xfrm>
          <a:prstGeom prst="rect">
            <a:avLst/>
          </a:prstGeom>
        </p:spPr>
      </p:pic>
      <p:pic>
        <p:nvPicPr>
          <p:cNvPr id="5" name="Picture 2" descr="https://scontent-lhr3-1.xx.fbcdn.net/v/t34.0-12/27583148_10102481293939461_243107484_n.jpg?oh=8774dcb2fde706529254d1cb27108848&amp;oe=5A74293B">
            <a:extLst>
              <a:ext uri="{FF2B5EF4-FFF2-40B4-BE49-F238E27FC236}">
                <a16:creationId xmlns:a16="http://schemas.microsoft.com/office/drawing/2014/main" id="{B5DA1327-E3E5-4F30-AB6F-BE29BB168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216" y="2286000"/>
            <a:ext cx="446899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ABA58-978B-44E4-8C4F-E0C75514364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141" y="3228108"/>
            <a:ext cx="1269399" cy="12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78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E19D2-8D2B-4B96-B78F-7B65CD09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Retrieval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596B8-131F-42C3-A810-4E85AE12B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Retrieval practice = testing yourself</a:t>
            </a:r>
          </a:p>
          <a:p>
            <a:pPr lvl="1"/>
            <a:r>
              <a:rPr lang="en-GB" dirty="0"/>
              <a:t>Dunlosky et al. (2013)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8335AC-7FE4-40D4-9695-47B5F102B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266" y="1699556"/>
            <a:ext cx="3517122" cy="4603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E3355F-27DD-4537-942C-91FCE6385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169" y="710604"/>
            <a:ext cx="3543206" cy="63460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04459A-232C-47E4-AFF1-EBDBEF888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3" y="3357781"/>
            <a:ext cx="3075563" cy="2448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09C67-6717-4654-9ADD-9A1F139257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95" y="3335339"/>
            <a:ext cx="2934060" cy="26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69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EE70-5CEC-4A9C-A75A-3AA67555F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Distributed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6FECA-243F-4D7D-891B-39E92D11D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27274" cy="4351338"/>
          </a:xfrm>
        </p:spPr>
        <p:txBody>
          <a:bodyPr/>
          <a:lstStyle/>
          <a:p>
            <a:r>
              <a:rPr lang="en-GB" dirty="0"/>
              <a:t>Distributed practice = spread out your studying</a:t>
            </a:r>
          </a:p>
          <a:p>
            <a:pPr lvl="1"/>
            <a:r>
              <a:rPr lang="en-GB" dirty="0"/>
              <a:t>E.g., Use lecture recordings throughout term</a:t>
            </a:r>
          </a:p>
          <a:p>
            <a:pPr lvl="1"/>
            <a:r>
              <a:rPr lang="en-GB" dirty="0"/>
              <a:t>Cepeda et al. (2008)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DF2A0-3590-40E0-B529-F035A63AC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956" y="3604202"/>
            <a:ext cx="2954238" cy="28886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9ED176-5D5D-4DFE-A662-89ED7B374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050" y="1555461"/>
            <a:ext cx="4034142" cy="5032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A22C2F-2617-450A-9AA2-BA0C2D187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169" y="710604"/>
            <a:ext cx="3543206" cy="6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22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71F60-4E01-4651-B08F-CE2DE98A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&amp;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E5535-D301-458A-A6FA-A3B814810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2817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Each course and assessment has </a:t>
            </a:r>
            <a:r>
              <a:rPr lang="en-GB" b="1" dirty="0"/>
              <a:t>Intended Learning Outcomes</a:t>
            </a:r>
            <a:endParaRPr lang="en-GB" dirty="0"/>
          </a:p>
          <a:p>
            <a:pPr lvl="1"/>
            <a:r>
              <a:rPr lang="en-GB" dirty="0"/>
              <a:t>Meet these outcomes = get a good grade</a:t>
            </a:r>
          </a:p>
          <a:p>
            <a:pPr lvl="1"/>
            <a:r>
              <a:rPr lang="en-GB" dirty="0"/>
              <a:t>Check the Assessment Information Sheet and Feedback Information Sheet for each assignment</a:t>
            </a:r>
          </a:p>
          <a:p>
            <a:pPr lvl="1"/>
            <a:r>
              <a:rPr lang="en-GB" dirty="0"/>
              <a:t>Lecture ILOs = exam questions</a:t>
            </a:r>
          </a:p>
          <a:p>
            <a:pPr lvl="1"/>
            <a:r>
              <a:rPr lang="en-GB" dirty="0"/>
              <a:t>We are not trying to trick you</a:t>
            </a:r>
          </a:p>
          <a:p>
            <a:pPr lvl="1"/>
            <a:endParaRPr lang="en-GB" dirty="0"/>
          </a:p>
          <a:p>
            <a:r>
              <a:rPr lang="en-GB" dirty="0"/>
              <a:t>Review previous feedback before starting your next assignment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0A87A-6492-42FD-ACAD-2B26C5013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017" y="2495201"/>
            <a:ext cx="4980709" cy="2330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3C478C-C1B4-47A7-B4F9-BBD9F1CE7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169" y="710604"/>
            <a:ext cx="3543206" cy="6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87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36992-985A-43FA-9471-D9872637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 &amp;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12FEA-A953-46AA-ACE9-CA2833E34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Learning Enhancement &amp; Academic Development Service (LEADS)</a:t>
            </a:r>
          </a:p>
          <a:p>
            <a:pPr lvl="1"/>
            <a:r>
              <a:rPr lang="en-GB" dirty="0">
                <a:hlinkClick r:id="rId2"/>
              </a:rPr>
              <a:t>https://www.gla.ac.uk/myglasgow/leads/students/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09C4E-1B51-4D34-8417-AB769D1DE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169" y="710604"/>
            <a:ext cx="3543206" cy="634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1296DC-760A-4FCD-B4F1-7994FBA46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419" y="3070715"/>
            <a:ext cx="5611091" cy="273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8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FCE6-673A-49D8-A0EA-8D9F2748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97360-57CB-4623-AA56-5F249A6A1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Lecture 1: How to study</a:t>
            </a:r>
          </a:p>
          <a:p>
            <a:r>
              <a:rPr lang="en-GB" dirty="0"/>
              <a:t>Lecture 2: The past, present, and future of psychology</a:t>
            </a:r>
          </a:p>
          <a:p>
            <a:r>
              <a:rPr lang="en-GB" dirty="0"/>
              <a:t>Lecture 3: Good science</a:t>
            </a:r>
          </a:p>
          <a:p>
            <a:r>
              <a:rPr lang="en-GB" dirty="0"/>
              <a:t>Lecture 4: Bad science</a:t>
            </a:r>
          </a:p>
          <a:p>
            <a:r>
              <a:rPr lang="en-GB" dirty="0"/>
              <a:t>Lecture 5: How psychology went from Freud to fraud</a:t>
            </a:r>
          </a:p>
          <a:p>
            <a:r>
              <a:rPr lang="en-GB" dirty="0"/>
              <a:t>Lecture 6 – 10: Holly Scott – Applications of psychological methods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CAAE16-6519-431C-A63A-0F2963BC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169" y="710604"/>
            <a:ext cx="3543206" cy="6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2F12-AEBF-4A34-8CBB-EF8B61BD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 &amp;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D6FC6-6238-4BB8-BCAE-4DAC8090B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Counselling &amp; Psychological Services</a:t>
            </a:r>
          </a:p>
          <a:p>
            <a:pPr lvl="1"/>
            <a:r>
              <a:rPr lang="en-GB" dirty="0">
                <a:hlinkClick r:id="rId2"/>
              </a:rPr>
              <a:t>https://www.gla.ac.uk/myglasgow/counselling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/>
              <a:t>Disability Service</a:t>
            </a:r>
          </a:p>
          <a:p>
            <a:pPr lvl="1"/>
            <a:r>
              <a:rPr lang="en-GB" dirty="0">
                <a:hlinkClick r:id="rId3"/>
              </a:rPr>
              <a:t>https://www.gla.ac.uk/myglasgow/disability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lvl="1"/>
            <a:r>
              <a:rPr lang="en-GB" dirty="0" smtClean="0"/>
              <a:t>If you have (or think you may have) additional needs such as dyslexia that give you provisions such as extra time, register with the disability service ASAP.</a:t>
            </a:r>
            <a:endParaRPr lang="en-GB" dirty="0"/>
          </a:p>
          <a:p>
            <a:r>
              <a:rPr lang="en-GB" dirty="0"/>
              <a:t>Advisor of Studies</a:t>
            </a:r>
          </a:p>
          <a:p>
            <a:r>
              <a:rPr lang="en-GB" dirty="0"/>
              <a:t>Course Lead</a:t>
            </a:r>
          </a:p>
          <a:p>
            <a:r>
              <a:rPr lang="en-GB" dirty="0"/>
              <a:t>Student/office/consultation hours</a:t>
            </a:r>
          </a:p>
          <a:p>
            <a:pPr lvl="1"/>
            <a:r>
              <a:rPr lang="en-GB" dirty="0"/>
              <a:t>Ask questions about lecture content</a:t>
            </a:r>
          </a:p>
          <a:p>
            <a:pPr lvl="1"/>
            <a:r>
              <a:rPr lang="en-GB" dirty="0"/>
              <a:t>Get additional support for assessments and/or interpreting and understanding feedback</a:t>
            </a:r>
          </a:p>
          <a:p>
            <a:pPr lvl="1"/>
            <a:r>
              <a:rPr lang="en-GB" dirty="0"/>
              <a:t>If you want to talk to someone about any problems you might be facing</a:t>
            </a:r>
          </a:p>
          <a:p>
            <a:pPr lvl="1"/>
            <a:r>
              <a:rPr lang="en-GB" dirty="0"/>
              <a:t>General chat/borrow a book/talk about Drag Race*</a:t>
            </a:r>
          </a:p>
          <a:p>
            <a:pPr lvl="1"/>
            <a:r>
              <a:rPr lang="en-GB" dirty="0"/>
              <a:t>Check office hours here </a:t>
            </a:r>
            <a:r>
              <a:rPr lang="en-GB" dirty="0">
                <a:hlinkClick r:id="rId4"/>
              </a:rPr>
              <a:t>https://www.gla.ac.uk/schools/psychology/staff/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874F2-EF2A-4384-98B3-91EAE71DB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169" y="710604"/>
            <a:ext cx="3543206" cy="634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BD0C73-32D9-4097-AEAE-932128DCF906}"/>
              </a:ext>
            </a:extLst>
          </p:cNvPr>
          <p:cNvSpPr txBox="1"/>
          <p:nvPr/>
        </p:nvSpPr>
        <p:spPr>
          <a:xfrm>
            <a:off x="9843655" y="6373091"/>
            <a:ext cx="1808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*certain staff only</a:t>
            </a:r>
          </a:p>
        </p:txBody>
      </p:sp>
    </p:spTree>
    <p:extLst>
      <p:ext uri="{BB962C8B-B14F-4D97-AF65-F5344CB8AC3E}">
        <p14:creationId xmlns:p14="http://schemas.microsoft.com/office/powerpoint/2010/main" val="41981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95128-098B-4914-86A6-8349D429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send an e-mail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FFA31-4DD5-4B46-BF46-4BE21E690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2818" cy="435133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Use your @glasgow.ac.uk account</a:t>
            </a:r>
          </a:p>
          <a:p>
            <a:r>
              <a:rPr lang="en-GB" dirty="0"/>
              <a:t>Include your full name, GUID, and the specific course code</a:t>
            </a:r>
          </a:p>
          <a:p>
            <a:r>
              <a:rPr lang="en-GB" dirty="0"/>
              <a:t>Make an effort to e-mail the right person and check that the answer to your question isn’t already available (e.g., in the course handbook)</a:t>
            </a:r>
          </a:p>
          <a:p>
            <a:r>
              <a:rPr lang="en-GB" dirty="0"/>
              <a:t>Give us as much info as you can (e.g., if you’re having problems with Moodle tell us what solutions you’ve already tried)</a:t>
            </a:r>
          </a:p>
          <a:p>
            <a:r>
              <a:rPr lang="en-GB" dirty="0"/>
              <a:t>Most of your lecturers will have an academic title, e.g., Dr. or Prof. Some may be ok with using their first name, some may wish you to be more formal – when in doubt go with Prof. (you’re unlikely to annoy someone with a promotion)</a:t>
            </a:r>
          </a:p>
          <a:p>
            <a:pPr lvl="1"/>
            <a:r>
              <a:rPr lang="en-GB" dirty="0"/>
              <a:t>You may call me Emily or Dr. Nordmann. Please do not call me Mrs/Ms/Miss Nordmann.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DFA2E-FFBC-4430-AA5F-73B5AE50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43" y="2266084"/>
            <a:ext cx="4652065" cy="275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62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72B5-AAB5-45FF-A002-41C6BE33B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software and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4374-91E9-4A67-B547-61D785A90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196945" cy="4351338"/>
          </a:xfrm>
        </p:spPr>
        <p:txBody>
          <a:bodyPr>
            <a:normAutofit/>
          </a:bodyPr>
          <a:lstStyle/>
          <a:p>
            <a:r>
              <a:rPr lang="en-GB" sz="2400" dirty="0"/>
              <a:t>OneDrive – don’t let the digital dog eat your homework, backup EVERYTHING</a:t>
            </a:r>
          </a:p>
          <a:p>
            <a:r>
              <a:rPr lang="en-GB" sz="2400" dirty="0"/>
              <a:t>OneNote – organise and sync all your notes in one </a:t>
            </a:r>
            <a:r>
              <a:rPr lang="en-GB" sz="2400" dirty="0" smtClean="0"/>
              <a:t>place</a:t>
            </a:r>
          </a:p>
          <a:p>
            <a:r>
              <a:rPr lang="en-GB" sz="2400" dirty="0" smtClean="0"/>
              <a:t>Office365 – In addition to OneDrive &amp; OneNote you get access to all of Microsoft Office (Word, Excel, </a:t>
            </a:r>
            <a:r>
              <a:rPr lang="en-GB" sz="2400" dirty="0" err="1" smtClean="0"/>
              <a:t>Powerpoint</a:t>
            </a:r>
            <a:r>
              <a:rPr lang="en-GB" sz="2400" dirty="0" smtClean="0"/>
              <a:t> etc. </a:t>
            </a:r>
            <a:r>
              <a:rPr lang="en-GB" sz="2400" smtClean="0"/>
              <a:t>for free)</a:t>
            </a:r>
            <a:endParaRPr lang="en-GB" sz="2400" dirty="0"/>
          </a:p>
          <a:p>
            <a:r>
              <a:rPr lang="en-GB" sz="2400" dirty="0" err="1"/>
              <a:t>ColdTurkey</a:t>
            </a:r>
            <a:r>
              <a:rPr lang="en-GB" sz="2400" dirty="0"/>
              <a:t> – Social media blocker</a:t>
            </a:r>
          </a:p>
          <a:p>
            <a:r>
              <a:rPr lang="en-GB" sz="2400" dirty="0"/>
              <a:t>Outlook calendar (or any other calendar, just use a calendar)</a:t>
            </a:r>
          </a:p>
          <a:p>
            <a:r>
              <a:rPr lang="en-GB" sz="2400" dirty="0" err="1"/>
              <a:t>Grammerly</a:t>
            </a:r>
            <a:r>
              <a:rPr lang="en-GB" sz="2400" dirty="0"/>
              <a:t> – spelling and grammar checking</a:t>
            </a:r>
          </a:p>
          <a:p>
            <a:r>
              <a:rPr lang="en-GB" sz="2400" dirty="0" err="1"/>
              <a:t>GoConqr</a:t>
            </a:r>
            <a:r>
              <a:rPr lang="en-GB" sz="2400" dirty="0"/>
              <a:t> – create flashcards and quizzes for testing yourself</a:t>
            </a:r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893B3-CF0C-4314-A8ED-75FA41395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04" y="5244568"/>
            <a:ext cx="2854470" cy="1361451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1736DE1-29D7-4A46-8774-5257178F5058}"/>
              </a:ext>
            </a:extLst>
          </p:cNvPr>
          <p:cNvSpPr/>
          <p:nvPr/>
        </p:nvSpPr>
        <p:spPr>
          <a:xfrm>
            <a:off x="9728744" y="3294511"/>
            <a:ext cx="1828800" cy="1255059"/>
          </a:xfrm>
          <a:prstGeom prst="wedgeRoundRectCallout">
            <a:avLst>
              <a:gd name="adj1" fmla="val -120320"/>
              <a:gd name="adj2" fmla="val 108474"/>
              <a:gd name="adj3" fmla="val 16667"/>
            </a:avLst>
          </a:prstGeom>
          <a:ln w="476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Other apps are available! You don’t need to use these exact ones but find something with similar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8410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jumping cat transparent">
            <a:extLst>
              <a:ext uri="{FF2B5EF4-FFF2-40B4-BE49-F238E27FC236}">
                <a16:creationId xmlns:a16="http://schemas.microsoft.com/office/drawing/2014/main" id="{D2EB1845-24B4-45EC-98E0-BCD354EC5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564" y="238383"/>
            <a:ext cx="1450879" cy="130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6258E6-FCF6-4617-9ED2-7584712E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0BC3C-884C-4691-ADC2-3B3EDD234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-457200">
              <a:buNone/>
            </a:pPr>
            <a:r>
              <a:rPr lang="en-GB" dirty="0"/>
              <a:t>Bos, N., Groeneveld, C., van </a:t>
            </a:r>
            <a:r>
              <a:rPr lang="en-GB" dirty="0" err="1"/>
              <a:t>Bruggen</a:t>
            </a:r>
            <a:r>
              <a:rPr lang="en-GB" dirty="0"/>
              <a:t>, J., &amp; Brand-</a:t>
            </a:r>
            <a:r>
              <a:rPr lang="en-GB" dirty="0" err="1"/>
              <a:t>Gruwel</a:t>
            </a:r>
            <a:r>
              <a:rPr lang="en-GB" dirty="0"/>
              <a:t>, S. (2016) The use of recorded lectures in education and the impact on lecture attendance and exam performance.  British Journal of Educational Technology, 47(5), 906–917 doi:10.1111/bjet.12300 </a:t>
            </a:r>
          </a:p>
          <a:p>
            <a:pPr marL="0" indent="-457200">
              <a:buNone/>
            </a:pPr>
            <a:r>
              <a:rPr lang="en-GB" dirty="0"/>
              <a:t>Cepeda, N. J., </a:t>
            </a:r>
            <a:r>
              <a:rPr lang="en-GB" dirty="0" err="1"/>
              <a:t>Vul</a:t>
            </a:r>
            <a:r>
              <a:rPr lang="en-GB" dirty="0"/>
              <a:t>, E., Rohrer, D., </a:t>
            </a:r>
            <a:r>
              <a:rPr lang="en-GB" dirty="0" err="1"/>
              <a:t>Wixted</a:t>
            </a:r>
            <a:r>
              <a:rPr lang="en-GB" dirty="0"/>
              <a:t>, J. T., &amp; </a:t>
            </a:r>
            <a:r>
              <a:rPr lang="en-GB" dirty="0" err="1"/>
              <a:t>Pashler</a:t>
            </a:r>
            <a:r>
              <a:rPr lang="en-GB" dirty="0"/>
              <a:t>, H. (2008). Spacing effects in learning a temporal ridgeline of optimal </a:t>
            </a:r>
            <a:r>
              <a:rPr lang="en-GB" dirty="0" err="1"/>
              <a:t>retention.</a:t>
            </a:r>
            <a:r>
              <a:rPr lang="en-GB" i="1" dirty="0" err="1"/>
              <a:t>Psychological</a:t>
            </a:r>
            <a:r>
              <a:rPr lang="en-GB" i="1" dirty="0"/>
              <a:t> science</a:t>
            </a:r>
            <a:r>
              <a:rPr lang="en-GB" dirty="0"/>
              <a:t>, </a:t>
            </a:r>
            <a:r>
              <a:rPr lang="en-GB" i="1" dirty="0"/>
              <a:t>19</a:t>
            </a:r>
            <a:r>
              <a:rPr lang="en-GB" dirty="0"/>
              <a:t>(11), 1095-1102. </a:t>
            </a:r>
            <a:r>
              <a:rPr lang="en-GB" dirty="0">
                <a:hlinkClick r:id="rId3"/>
              </a:rPr>
              <a:t>http://files.eric.ed.gov/fulltext/ED505660.pdf</a:t>
            </a:r>
            <a:r>
              <a:rPr lang="en-GB" dirty="0"/>
              <a:t> </a:t>
            </a:r>
          </a:p>
          <a:p>
            <a:pPr marL="0" indent="-457200">
              <a:buNone/>
            </a:pPr>
            <a:r>
              <a:rPr lang="en-GB" dirty="0"/>
              <a:t>Dunlosky, J., Rawson, K. A., Marsh, E. J., Nathan, M. J., &amp; Willingham, D. T. (2013). Improving students’ learning with effective learning techniques: Promising directions from cognitive and educational psychology. </a:t>
            </a:r>
            <a:r>
              <a:rPr lang="en-GB" i="1" dirty="0"/>
              <a:t>Psychological Science in the Public Interest</a:t>
            </a:r>
            <a:r>
              <a:rPr lang="en-GB" dirty="0"/>
              <a:t>, </a:t>
            </a:r>
            <a:r>
              <a:rPr lang="en-GB" i="1" dirty="0"/>
              <a:t>14</a:t>
            </a:r>
            <a:r>
              <a:rPr lang="en-GB" dirty="0"/>
              <a:t>(1), 4-58.</a:t>
            </a:r>
          </a:p>
          <a:p>
            <a:pPr marL="0" indent="-457200">
              <a:buNone/>
            </a:pPr>
            <a:r>
              <a:rPr lang="en-GB" dirty="0"/>
              <a:t>Marsh, E. J., &amp; Sink, H. E. (2010). Access to handouts of presentation slides during lecture: Consequences for learning. </a:t>
            </a:r>
            <a:r>
              <a:rPr lang="en-GB" i="1" dirty="0"/>
              <a:t>Applied Cognitive Psychology</a:t>
            </a:r>
            <a:r>
              <a:rPr lang="en-GB" dirty="0"/>
              <a:t>, </a:t>
            </a:r>
            <a:r>
              <a:rPr lang="en-GB" i="1" dirty="0"/>
              <a:t>24</a:t>
            </a:r>
            <a:r>
              <a:rPr lang="en-GB" dirty="0"/>
              <a:t>(5), 691-706.</a:t>
            </a:r>
          </a:p>
          <a:p>
            <a:pPr marL="0" indent="-457200">
              <a:buNone/>
            </a:pPr>
            <a:r>
              <a:rPr lang="en-GB" dirty="0"/>
              <a:t>Mueller, P. A., &amp; Oppenheimer, D. M. (2014). The pen is mightier than the keyboard: Advantages of longhand over laptop note taking. </a:t>
            </a:r>
            <a:r>
              <a:rPr lang="en-GB" i="1" dirty="0"/>
              <a:t>Psychological science</a:t>
            </a:r>
            <a:r>
              <a:rPr lang="en-GB" dirty="0"/>
              <a:t>, </a:t>
            </a:r>
            <a:r>
              <a:rPr lang="en-GB" i="1" dirty="0"/>
              <a:t>25</a:t>
            </a:r>
            <a:r>
              <a:rPr lang="en-GB" dirty="0"/>
              <a:t>(6), 1159-1168.</a:t>
            </a:r>
          </a:p>
          <a:p>
            <a:pPr marL="0" indent="-457200">
              <a:buNone/>
            </a:pPr>
            <a:r>
              <a:rPr lang="en-GB" dirty="0"/>
              <a:t>Nordmann, E., Calder, C., Bishop, P., Irwin, A., &amp; Comber, D. (2019). Turn up, tune in, don’t drop out: The relationship between lecture attendance, use of lecture recordings, and achievement at different levels of study. </a:t>
            </a:r>
            <a:r>
              <a:rPr lang="en-GB" i="1" dirty="0"/>
              <a:t>Higher Education</a:t>
            </a:r>
            <a:r>
              <a:rPr lang="en-GB" dirty="0"/>
              <a:t>, </a:t>
            </a:r>
            <a:r>
              <a:rPr lang="en-GB" i="1" dirty="0"/>
              <a:t>77</a:t>
            </a:r>
            <a:r>
              <a:rPr lang="en-GB" dirty="0"/>
              <a:t>(6), 1065-1084.</a:t>
            </a:r>
          </a:p>
          <a:p>
            <a:pPr marL="0" indent="-457200">
              <a:buNone/>
            </a:pPr>
            <a:r>
              <a:rPr lang="en-GB" dirty="0"/>
              <a:t>Nordmann, E., Kuepper-Tetzel, C. E., Robson, L., Phillipson, S., Lipan, G., &amp; Mcgeorge, P. (2018, December 11). Lecture capture: Practical recommendations for students and instructors. </a:t>
            </a:r>
            <a:r>
              <a:rPr lang="en-GB" dirty="0">
                <a:hlinkClick r:id="rId4"/>
              </a:rPr>
              <a:t>https://doi.org/10.31234/osf.io/sd7u4</a:t>
            </a:r>
            <a:r>
              <a:rPr lang="en-GB" dirty="0"/>
              <a:t> </a:t>
            </a:r>
          </a:p>
          <a:p>
            <a:pPr marL="0" indent="-457200">
              <a:buNone/>
            </a:pPr>
            <a:r>
              <a:rPr lang="en-GB" dirty="0"/>
              <a:t>Patterson, R. W., &amp; Patterson, R. M. (2017). Computers and productivity: Evidence from laptop use in the college classroom. </a:t>
            </a:r>
            <a:r>
              <a:rPr lang="en-GB" i="1" dirty="0"/>
              <a:t>Economics of Education Review</a:t>
            </a:r>
            <a:r>
              <a:rPr lang="en-GB" dirty="0"/>
              <a:t>, </a:t>
            </a:r>
            <a:r>
              <a:rPr lang="en-GB" i="1" dirty="0"/>
              <a:t>57</a:t>
            </a:r>
            <a:r>
              <a:rPr lang="en-GB" dirty="0"/>
              <a:t>, 66-79.</a:t>
            </a:r>
          </a:p>
          <a:p>
            <a:pPr marL="0" indent="-457200">
              <a:buNone/>
            </a:pPr>
            <a:r>
              <a:rPr lang="en-GB" dirty="0"/>
              <a:t>Putnam, A. L., </a:t>
            </a:r>
            <a:r>
              <a:rPr lang="en-GB" dirty="0" err="1"/>
              <a:t>Sungkhasettee</a:t>
            </a:r>
            <a:r>
              <a:rPr lang="en-GB" dirty="0"/>
              <a:t>, V. W., &amp; Roediger III, H. L. (2016). Optimizing learning in college: tips from cognitive psychology. </a:t>
            </a:r>
            <a:r>
              <a:rPr lang="en-GB" i="1" dirty="0"/>
              <a:t>Perspectives on Psychological Science</a:t>
            </a:r>
            <a:r>
              <a:rPr lang="en-GB" dirty="0"/>
              <a:t>, </a:t>
            </a:r>
            <a:r>
              <a:rPr lang="en-GB" i="1" dirty="0"/>
              <a:t>11</a:t>
            </a:r>
            <a:r>
              <a:rPr lang="en-GB" dirty="0"/>
              <a:t>(5), 652-660.</a:t>
            </a:r>
          </a:p>
          <a:p>
            <a:pPr marL="0" indent="-457200">
              <a:buNone/>
            </a:pPr>
            <a:r>
              <a:rPr lang="en-GB" dirty="0"/>
              <a:t>Sana, F., Weston, T., &amp; Cepeda, N. J. (2013). Laptop multitasking hinders classroom learning for both users and nearby peers. </a:t>
            </a:r>
            <a:r>
              <a:rPr lang="en-GB" i="1" dirty="0"/>
              <a:t>Computers &amp; Education</a:t>
            </a:r>
            <a:r>
              <a:rPr lang="en-GB" dirty="0"/>
              <a:t>, </a:t>
            </a:r>
            <a:r>
              <a:rPr lang="en-GB" i="1" dirty="0"/>
              <a:t>62</a:t>
            </a:r>
            <a:r>
              <a:rPr lang="en-GB" dirty="0"/>
              <a:t>, 24-31.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459C9AB-8476-4411-94C2-E3C032AD2430}"/>
              </a:ext>
            </a:extLst>
          </p:cNvPr>
          <p:cNvSpPr/>
          <p:nvPr/>
        </p:nvSpPr>
        <p:spPr>
          <a:xfrm>
            <a:off x="5915892" y="135675"/>
            <a:ext cx="2773762" cy="1408499"/>
          </a:xfrm>
          <a:prstGeom prst="wedgeRoundRectCallout">
            <a:avLst>
              <a:gd name="adj1" fmla="val 91165"/>
              <a:gd name="adj2" fmla="val -19949"/>
              <a:gd name="adj3" fmla="val 16667"/>
            </a:avLst>
          </a:prstGeom>
          <a:ln w="476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You don’t need to read all these – they’re here so that if you found something particularly interesting you can look up the original study (you’re going to learn how to search for journal articles in Lab 1).</a:t>
            </a:r>
          </a:p>
        </p:txBody>
      </p:sp>
    </p:spTree>
    <p:extLst>
      <p:ext uri="{BB962C8B-B14F-4D97-AF65-F5344CB8AC3E}">
        <p14:creationId xmlns:p14="http://schemas.microsoft.com/office/powerpoint/2010/main" val="393586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EB6F3-A3C1-4B14-81E9-3F7F78FC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year of university</a:t>
            </a:r>
          </a:p>
        </p:txBody>
      </p:sp>
      <p:pic>
        <p:nvPicPr>
          <p:cNvPr id="1026" name="Picture 2" descr="Image result for i have no idea what im doing">
            <a:extLst>
              <a:ext uri="{FF2B5EF4-FFF2-40B4-BE49-F238E27FC236}">
                <a16:creationId xmlns:a16="http://schemas.microsoft.com/office/drawing/2014/main" id="{CC35C69A-FE90-46DB-821F-926D6D5030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74" y="2199184"/>
            <a:ext cx="5850462" cy="32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3F0BEF-6FF6-4F52-AFFD-C59171430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169" y="710604"/>
            <a:ext cx="3543206" cy="6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6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92C5-1129-4152-846A-A5E8E4EA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Intended 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3E3F-57FE-4DD7-9705-14C2D043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3721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By the end of this lecture you should be able to :</a:t>
            </a:r>
          </a:p>
          <a:p>
            <a:r>
              <a:rPr lang="en-GB" dirty="0" smtClean="0"/>
              <a:t>Explain a range of effective </a:t>
            </a:r>
            <a:r>
              <a:rPr lang="en-GB" dirty="0"/>
              <a:t>learning strategies and how to use </a:t>
            </a:r>
            <a:r>
              <a:rPr lang="en-GB" dirty="0" smtClean="0"/>
              <a:t>them</a:t>
            </a:r>
            <a:endParaRPr lang="en-GB" dirty="0"/>
          </a:p>
          <a:p>
            <a:r>
              <a:rPr lang="en-GB" dirty="0" smtClean="0"/>
              <a:t>Explain </a:t>
            </a:r>
            <a:r>
              <a:rPr lang="en-GB" dirty="0"/>
              <a:t>what to do before, during and after lectures</a:t>
            </a:r>
          </a:p>
          <a:p>
            <a:r>
              <a:rPr lang="en-GB" dirty="0" smtClean="0"/>
              <a:t>Demonstrate </a:t>
            </a:r>
            <a:r>
              <a:rPr lang="en-GB" dirty="0"/>
              <a:t>where to get help and support</a:t>
            </a:r>
          </a:p>
          <a:p>
            <a:endParaRPr lang="en-GB" dirty="0"/>
          </a:p>
        </p:txBody>
      </p:sp>
      <p:pic>
        <p:nvPicPr>
          <p:cNvPr id="2050" name="Picture 2" descr="Image result for cats transparent jumping">
            <a:extLst>
              <a:ext uri="{FF2B5EF4-FFF2-40B4-BE49-F238E27FC236}">
                <a16:creationId xmlns:a16="http://schemas.microsoft.com/office/drawing/2014/main" id="{A0E01C86-0D73-4139-A7E4-9F21DDC1E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291" y="4207155"/>
            <a:ext cx="2058430" cy="210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D05C98C-F6DA-4705-9670-903E55D85C44}"/>
              </a:ext>
            </a:extLst>
          </p:cNvPr>
          <p:cNvSpPr/>
          <p:nvPr/>
        </p:nvSpPr>
        <p:spPr>
          <a:xfrm>
            <a:off x="8038489" y="2782930"/>
            <a:ext cx="1828800" cy="1255059"/>
          </a:xfrm>
          <a:prstGeom prst="wedgeRoundRectCallout">
            <a:avLst>
              <a:gd name="adj1" fmla="val 73619"/>
              <a:gd name="adj2" fmla="val 64318"/>
              <a:gd name="adj3" fmla="val 16667"/>
            </a:avLst>
          </a:prstGeom>
          <a:ln w="476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The content of this lecture will not be examined!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FCAFED-8FDD-4F08-8B7A-9A47ACA37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169" y="710604"/>
            <a:ext cx="3543206" cy="6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16E78EF-AC65-4CB3-B556-9F9414812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169" y="710604"/>
            <a:ext cx="3543206" cy="634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086804-27A0-4067-BD9C-3EEBAE162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styles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467F42-7422-479D-B71C-AA4A4DDFC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33" y="2299854"/>
            <a:ext cx="2393660" cy="24015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F2C164-E8BE-4B2B-8418-352F4DCB1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09" y="2299854"/>
            <a:ext cx="2559385" cy="2576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A78DF4-CF84-4150-9C48-B54EF0749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42" y="2258799"/>
            <a:ext cx="3851717" cy="26590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39FD8F-D5F4-4156-BC3E-DD6DC535C9FF}"/>
              </a:ext>
            </a:extLst>
          </p:cNvPr>
          <p:cNvSpPr/>
          <p:nvPr/>
        </p:nvSpPr>
        <p:spPr>
          <a:xfrm rot="20059994">
            <a:off x="2627036" y="1385981"/>
            <a:ext cx="6658375" cy="3855097"/>
          </a:xfrm>
          <a:prstGeom prst="rect">
            <a:avLst/>
          </a:prstGeom>
          <a:noFill/>
          <a:ln w="1460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900" dirty="0">
                <a:solidFill>
                  <a:srgbClr val="FF0000"/>
                </a:solidFill>
                <a:latin typeface="Stencil" panose="040409050D0802020404" pitchFamily="82" charset="0"/>
              </a:rPr>
              <a:t>NO</a:t>
            </a:r>
            <a:endParaRPr lang="en-GB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1B66-2705-4903-9C87-16C89591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31371-DBE9-4415-946D-68F6CB17C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16582" cy="4351338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Download/print lecture slides and read through them</a:t>
            </a:r>
          </a:p>
          <a:p>
            <a:pPr lvl="1"/>
            <a:r>
              <a:rPr lang="en-GB" dirty="0"/>
              <a:t>More efficient (and less effortful!) encoding during the lecture</a:t>
            </a:r>
          </a:p>
          <a:p>
            <a:pPr lvl="1"/>
            <a:r>
              <a:rPr lang="en-GB" dirty="0"/>
              <a:t>Ensures less time taking notes that regurgitate the slides</a:t>
            </a:r>
          </a:p>
          <a:p>
            <a:pPr lvl="2"/>
            <a:r>
              <a:rPr lang="en-GB" dirty="0"/>
              <a:t>Marsh and Sink (2010)</a:t>
            </a:r>
          </a:p>
          <a:p>
            <a:pPr lvl="2"/>
            <a:endParaRPr lang="en-GB" dirty="0"/>
          </a:p>
          <a:p>
            <a:r>
              <a:rPr lang="en-GB" dirty="0"/>
              <a:t>Do the essential reading</a:t>
            </a:r>
          </a:p>
          <a:p>
            <a:pPr lvl="1"/>
            <a:r>
              <a:rPr lang="en-GB" dirty="0"/>
              <a:t>There may also be further or recommended reading that gives additional detail</a:t>
            </a:r>
          </a:p>
          <a:p>
            <a:pPr lvl="1"/>
            <a:r>
              <a:rPr lang="en-GB" dirty="0"/>
              <a:t>The main course textbook is available online via the library </a:t>
            </a:r>
            <a:r>
              <a:rPr lang="en-GB" b="1" dirty="0"/>
              <a:t>for free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4D9EC-9943-4E37-B687-A7FC8CAAD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546" y="2652293"/>
            <a:ext cx="6158345" cy="269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840B95-CCA7-42FF-92FE-20D6ABCC3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169" y="710604"/>
            <a:ext cx="3543206" cy="6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0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008B3-4549-4C21-B33D-4C02D566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lectures: turn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12F6A-C925-4922-B690-635FEE155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516582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Attendance is a stronger predictor of final course grade than high school GPA, study habits and study skills (Crede et al., 2010)</a:t>
            </a:r>
          </a:p>
          <a:p>
            <a:endParaRPr lang="en-GB" dirty="0"/>
          </a:p>
          <a:p>
            <a:r>
              <a:rPr lang="en-GB" dirty="0"/>
              <a:t>Watching lecture recordings does not make up for failing to attend the lecture</a:t>
            </a:r>
          </a:p>
          <a:p>
            <a:pPr lvl="1"/>
            <a:r>
              <a:rPr lang="en-GB" dirty="0"/>
              <a:t>Bos et al. (2016)</a:t>
            </a:r>
          </a:p>
          <a:p>
            <a:pPr lvl="1"/>
            <a:r>
              <a:rPr lang="en-GB" dirty="0"/>
              <a:t>Nordmann et al. (2019)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C8EFD-3BFD-474F-9D54-0C0655585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53" y="1918853"/>
            <a:ext cx="5190371" cy="3671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8CFA7C-C72B-434C-96B2-91DCD1AA9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169" y="710604"/>
            <a:ext cx="3543206" cy="6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4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008B3-4549-4C21-B33D-4C02D566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lectures: turn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12F6A-C925-4922-B690-635FEE155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300854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There are lots of legitimate reasons to miss a lecture:</a:t>
            </a:r>
          </a:p>
          <a:p>
            <a:pPr lvl="1"/>
            <a:r>
              <a:rPr lang="en-GB" dirty="0"/>
              <a:t>Physical and mental health problems</a:t>
            </a:r>
          </a:p>
          <a:p>
            <a:pPr lvl="1"/>
            <a:r>
              <a:rPr lang="en-GB" dirty="0"/>
              <a:t>Timetable clashes</a:t>
            </a:r>
          </a:p>
          <a:p>
            <a:pPr lvl="1"/>
            <a:r>
              <a:rPr lang="en-GB" dirty="0"/>
              <a:t>Caring responsibilities</a:t>
            </a:r>
          </a:p>
          <a:p>
            <a:pPr lvl="1"/>
            <a:r>
              <a:rPr lang="en-GB" dirty="0"/>
              <a:t>Financial/commuting issues</a:t>
            </a:r>
          </a:p>
          <a:p>
            <a:pPr lvl="1"/>
            <a:endParaRPr lang="en-GB" dirty="0"/>
          </a:p>
          <a:p>
            <a:r>
              <a:rPr lang="en-GB" dirty="0"/>
              <a:t>Don’t miss lectures you don’t have to, it will mitigate the impact of the ones you can’t avoid missing</a:t>
            </a:r>
          </a:p>
          <a:p>
            <a:endParaRPr lang="en-GB" dirty="0"/>
          </a:p>
          <a:p>
            <a:r>
              <a:rPr lang="en-GB" dirty="0"/>
              <a:t>Keep a record of your attendance</a:t>
            </a:r>
          </a:p>
          <a:p>
            <a:pPr lvl="1"/>
            <a:r>
              <a:rPr lang="en-GB" dirty="0"/>
              <a:t>There are apps you can use, e.g., </a:t>
            </a:r>
            <a:r>
              <a:rPr lang="en-GB" dirty="0">
                <a:hlinkClick r:id="rId2"/>
              </a:rPr>
              <a:t>Attendance Tracker for </a:t>
            </a:r>
            <a:r>
              <a:rPr lang="en-GB" dirty="0" smtClean="0">
                <a:hlinkClick r:id="rId2"/>
              </a:rPr>
              <a:t>Students</a:t>
            </a:r>
            <a:endParaRPr lang="en-GB" dirty="0" smtClean="0"/>
          </a:p>
          <a:p>
            <a:pPr lvl="1"/>
            <a:r>
              <a:rPr lang="en-GB" dirty="0" smtClean="0"/>
              <a:t>Hold each other accountable &amp; look after </a:t>
            </a:r>
            <a:r>
              <a:rPr lang="en-GB" smtClean="0"/>
              <a:t>each other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CFA7C-C72B-434C-96B2-91DCD1AA9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169" y="710604"/>
            <a:ext cx="3543206" cy="6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5842-E8AB-407B-9B62-7C76D303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lectures: take notes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E81C0A-6581-4E0B-B679-4A6A940C0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96058"/>
            <a:ext cx="5584862" cy="3948672"/>
          </a:xfrm>
        </p:spPr>
      </p:pic>
      <p:pic>
        <p:nvPicPr>
          <p:cNvPr id="6" name="image1.png">
            <a:extLst>
              <a:ext uri="{FF2B5EF4-FFF2-40B4-BE49-F238E27FC236}">
                <a16:creationId xmlns:a16="http://schemas.microsoft.com/office/drawing/2014/main" id="{70704985-8508-464A-B8A2-8D61EA455D8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226993" y="2024866"/>
            <a:ext cx="3712152" cy="3491055"/>
          </a:xfrm>
          <a:prstGeom prst="rect">
            <a:avLst/>
          </a:prstGeom>
          <a:ln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B437A4-741D-458F-A412-198725338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169" y="710604"/>
            <a:ext cx="3543206" cy="6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30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1194</Words>
  <Application>Microsoft Office PowerPoint</Application>
  <PresentationFormat>Widescreen</PresentationFormat>
  <Paragraphs>148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Stencil</vt:lpstr>
      <vt:lpstr>Office Theme</vt:lpstr>
      <vt:lpstr>Psych 1A: How to study</vt:lpstr>
      <vt:lpstr>Research Methods</vt:lpstr>
      <vt:lpstr>1st year of university</vt:lpstr>
      <vt:lpstr>Intended Learning Outcomes</vt:lpstr>
      <vt:lpstr>Learning styles</vt:lpstr>
      <vt:lpstr>Before lectures</vt:lpstr>
      <vt:lpstr>During lectures: turn up</vt:lpstr>
      <vt:lpstr>During lectures: turn up</vt:lpstr>
      <vt:lpstr>During lectures: take notes</vt:lpstr>
      <vt:lpstr>During lectures: take notes</vt:lpstr>
      <vt:lpstr>During lectures: focus</vt:lpstr>
      <vt:lpstr>After lectures: review notes</vt:lpstr>
      <vt:lpstr>After lectures: catch-up</vt:lpstr>
      <vt:lpstr>Reading vs. re-reading</vt:lpstr>
      <vt:lpstr>Highlighting &amp; underlining</vt:lpstr>
      <vt:lpstr>Retrieval practice</vt:lpstr>
      <vt:lpstr>Distributed practice</vt:lpstr>
      <vt:lpstr>Assessment &amp; feedback</vt:lpstr>
      <vt:lpstr>Help &amp; support</vt:lpstr>
      <vt:lpstr>Help &amp; support</vt:lpstr>
      <vt:lpstr>How to send an e-mail</vt:lpstr>
      <vt:lpstr>Useful software and apps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 1A: How to study</dc:title>
  <dc:creator>Emily Nordmann</dc:creator>
  <cp:lastModifiedBy>Emily Nordmann</cp:lastModifiedBy>
  <cp:revision>28</cp:revision>
  <dcterms:created xsi:type="dcterms:W3CDTF">2019-09-15T10:50:24Z</dcterms:created>
  <dcterms:modified xsi:type="dcterms:W3CDTF">2019-09-16T08:27:36Z</dcterms:modified>
</cp:coreProperties>
</file>